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Archivo" panose="020B0604020202020204" charset="0"/>
      <p:regular r:id="rId3"/>
    </p:embeddedFont>
    <p:embeddedFont>
      <p:font typeface="Archivo Medium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D40"/>
    <a:srgbClr val="97B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4" d="100"/>
          <a:sy n="64" d="100"/>
        </p:scale>
        <p:origin x="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light-consulting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993331" y="1784112"/>
          <a:ext cx="16265969" cy="7298065"/>
        </p:xfrm>
        <a:graphic>
          <a:graphicData uri="http://schemas.openxmlformats.org/drawingml/2006/table">
            <a:tbl>
              <a:tblPr/>
              <a:tblGrid>
                <a:gridCol w="3269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3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3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3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5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1489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139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36"/>
                        </a:lnSpc>
                        <a:defRPr/>
                      </a:pPr>
                      <a:r>
                        <a:rPr lang="en-US" sz="2240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Rolle: </a:t>
                      </a:r>
                      <a:endParaRPr lang="en-US" sz="1100"/>
                    </a:p>
                    <a:p>
                      <a:pPr algn="ctr">
                        <a:lnSpc>
                          <a:spcPts val="3136"/>
                        </a:lnSpc>
                      </a:pPr>
                      <a:r>
                        <a:rPr lang="en-US" sz="2240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Entwickler*in</a:t>
                      </a:r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39"/>
                        </a:lnSpc>
                        <a:defRPr/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Rolle: </a:t>
                      </a:r>
                      <a:endParaRPr lang="en-US" sz="1100"/>
                    </a:p>
                    <a:p>
                      <a:pPr marL="0" lvl="0" indent="0" algn="ctr">
                        <a:lnSpc>
                          <a:spcPts val="3139"/>
                        </a:lnSpc>
                        <a:spcBef>
                          <a:spcPct val="0"/>
                        </a:spcBef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Projektleiter*in</a:t>
                      </a:r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39"/>
                        </a:lnSpc>
                        <a:defRPr/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Rolle: </a:t>
                      </a:r>
                      <a:endParaRPr lang="en-US" sz="1100"/>
                    </a:p>
                    <a:p>
                      <a:pPr marL="0" lvl="0" indent="0" algn="ctr">
                        <a:lnSpc>
                          <a:spcPts val="3139"/>
                        </a:lnSpc>
                        <a:spcBef>
                          <a:spcPct val="0"/>
                        </a:spcBef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Fachexpert*innen</a:t>
                      </a:r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139"/>
                        </a:lnSpc>
                        <a:defRPr/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Rolle: </a:t>
                      </a:r>
                      <a:endParaRPr lang="en-US" sz="1100"/>
                    </a:p>
                    <a:p>
                      <a:pPr marL="0" lvl="0" indent="0" algn="ctr">
                        <a:lnSpc>
                          <a:spcPts val="3139"/>
                        </a:lnSpc>
                        <a:spcBef>
                          <a:spcPct val="0"/>
                        </a:spcBef>
                      </a:pPr>
                      <a:r>
                        <a:rPr lang="en-US" sz="2242" b="1">
                          <a:solidFill>
                            <a:srgbClr val="464A52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Teammitglieder*innen</a:t>
                      </a:r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09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488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91" spc="62">
                          <a:solidFill>
                            <a:srgbClr val="464A52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Aufgabe 1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 u="none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Responsible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F0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09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488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91" spc="62">
                          <a:solidFill>
                            <a:srgbClr val="464A52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Aufgabe 2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Accountable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C7C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Responsible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F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09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488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91" spc="62">
                          <a:solidFill>
                            <a:srgbClr val="464A52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Aufgabe 3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Consulted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3D4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Consulted</a:t>
                      </a: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3D4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039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3488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91" spc="62" dirty="0">
                          <a:solidFill>
                            <a:srgbClr val="464A52"/>
                          </a:solidFill>
                          <a:latin typeface="Archivo"/>
                          <a:ea typeface="Archivo"/>
                          <a:cs typeface="Archivo"/>
                          <a:sym typeface="Archivo"/>
                        </a:rPr>
                        <a:t>Aufgabe 4</a:t>
                      </a:r>
                      <a:endParaRPr lang="en-US" sz="1100" dirty="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 dirty="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endParaRPr lang="en-US" sz="110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441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1744" b="1" dirty="0">
                          <a:solidFill>
                            <a:srgbClr val="FFFFFF"/>
                          </a:solidFill>
                          <a:latin typeface="Archivo Medium"/>
                          <a:ea typeface="Archivo Medium"/>
                          <a:cs typeface="Archivo Medium"/>
                          <a:sym typeface="Archivo Medium"/>
                        </a:rPr>
                        <a:t>Informed</a:t>
                      </a:r>
                      <a:endParaRPr lang="en-US" sz="1100" dirty="0"/>
                    </a:p>
                  </a:txBody>
                  <a:tcPr marL="7494" marR="7494" marT="7494" marB="7494" anchor="ctr">
                    <a:lnL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240" cap="flat" cmpd="sng" algn="ctr">
                      <a:solidFill>
                        <a:srgbClr val="46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8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13175543" y="9258300"/>
            <a:ext cx="857250" cy="857250"/>
            <a:chOff x="0" y="0"/>
            <a:chExt cx="812800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7000" y="0"/>
                  </a:moveTo>
                  <a:lnTo>
                    <a:pt x="685800" y="0"/>
                  </a:lnTo>
                  <a:cubicBezTo>
                    <a:pt x="755940" y="0"/>
                    <a:pt x="812800" y="56860"/>
                    <a:pt x="812800" y="127000"/>
                  </a:cubicBezTo>
                  <a:lnTo>
                    <a:pt x="812800" y="685800"/>
                  </a:lnTo>
                  <a:cubicBezTo>
                    <a:pt x="812800" y="755940"/>
                    <a:pt x="755940" y="812800"/>
                    <a:pt x="685800" y="812800"/>
                  </a:cubicBezTo>
                  <a:lnTo>
                    <a:pt x="127000" y="812800"/>
                  </a:lnTo>
                  <a:cubicBezTo>
                    <a:pt x="56860" y="812800"/>
                    <a:pt x="0" y="755940"/>
                    <a:pt x="0" y="685800"/>
                  </a:cubicBezTo>
                  <a:lnTo>
                    <a:pt x="0" y="127000"/>
                  </a:lnTo>
                  <a:cubicBezTo>
                    <a:pt x="0" y="56860"/>
                    <a:pt x="56860" y="0"/>
                    <a:pt x="127000" y="0"/>
                  </a:cubicBezTo>
                  <a:close/>
                </a:path>
              </a:pathLst>
            </a:custGeom>
            <a:solidFill>
              <a:srgbClr val="97BF0D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FFFFFF"/>
                  </a:solidFill>
                  <a:latin typeface="Archivo"/>
                  <a:ea typeface="Archivo"/>
                  <a:cs typeface="Archivo"/>
                  <a:sym typeface="Archivo"/>
                </a:rPr>
                <a:t>Responsible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4249400" y="9258300"/>
            <a:ext cx="857250" cy="857250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7000" y="0"/>
                  </a:moveTo>
                  <a:lnTo>
                    <a:pt x="685800" y="0"/>
                  </a:lnTo>
                  <a:cubicBezTo>
                    <a:pt x="755940" y="0"/>
                    <a:pt x="812800" y="56860"/>
                    <a:pt x="812800" y="127000"/>
                  </a:cubicBezTo>
                  <a:lnTo>
                    <a:pt x="812800" y="685800"/>
                  </a:lnTo>
                  <a:cubicBezTo>
                    <a:pt x="812800" y="755940"/>
                    <a:pt x="755940" y="812800"/>
                    <a:pt x="685800" y="812800"/>
                  </a:cubicBezTo>
                  <a:lnTo>
                    <a:pt x="127000" y="812800"/>
                  </a:lnTo>
                  <a:cubicBezTo>
                    <a:pt x="56860" y="812800"/>
                    <a:pt x="0" y="755940"/>
                    <a:pt x="0" y="685800"/>
                  </a:cubicBezTo>
                  <a:lnTo>
                    <a:pt x="0" y="127000"/>
                  </a:lnTo>
                  <a:cubicBezTo>
                    <a:pt x="0" y="56860"/>
                    <a:pt x="56860" y="0"/>
                    <a:pt x="127000" y="0"/>
                  </a:cubicBezTo>
                  <a:close/>
                </a:path>
              </a:pathLst>
            </a:custGeom>
            <a:solidFill>
              <a:srgbClr val="C6C7C8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FFFFFF"/>
                  </a:solidFill>
                  <a:latin typeface="Archivo"/>
                  <a:ea typeface="Archivo"/>
                  <a:cs typeface="Archivo"/>
                  <a:sym typeface="Archivo"/>
                </a:rPr>
                <a:t>Accountable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5325725" y="9258300"/>
            <a:ext cx="857250" cy="857250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7000" y="0"/>
                  </a:moveTo>
                  <a:lnTo>
                    <a:pt x="685800" y="0"/>
                  </a:lnTo>
                  <a:cubicBezTo>
                    <a:pt x="755940" y="0"/>
                    <a:pt x="812800" y="56860"/>
                    <a:pt x="812800" y="127000"/>
                  </a:cubicBezTo>
                  <a:lnTo>
                    <a:pt x="812800" y="685800"/>
                  </a:lnTo>
                  <a:cubicBezTo>
                    <a:pt x="812800" y="755940"/>
                    <a:pt x="755940" y="812800"/>
                    <a:pt x="685800" y="812800"/>
                  </a:cubicBezTo>
                  <a:lnTo>
                    <a:pt x="127000" y="812800"/>
                  </a:lnTo>
                  <a:cubicBezTo>
                    <a:pt x="56860" y="812800"/>
                    <a:pt x="0" y="755940"/>
                    <a:pt x="0" y="685800"/>
                  </a:cubicBezTo>
                  <a:lnTo>
                    <a:pt x="0" y="127000"/>
                  </a:lnTo>
                  <a:cubicBezTo>
                    <a:pt x="0" y="56860"/>
                    <a:pt x="56860" y="0"/>
                    <a:pt x="127000" y="0"/>
                  </a:cubicBezTo>
                  <a:close/>
                </a:path>
              </a:pathLst>
            </a:custGeom>
            <a:solidFill>
              <a:srgbClr val="3E3D40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FFFFFF"/>
                  </a:solidFill>
                  <a:latin typeface="Archivo"/>
                  <a:ea typeface="Archivo"/>
                  <a:cs typeface="Archivo"/>
                  <a:sym typeface="Archivo"/>
                </a:rPr>
                <a:t>Consulted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6402050" y="9258300"/>
            <a:ext cx="857250" cy="857250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27000" y="0"/>
                  </a:moveTo>
                  <a:lnTo>
                    <a:pt x="685800" y="0"/>
                  </a:lnTo>
                  <a:cubicBezTo>
                    <a:pt x="755940" y="0"/>
                    <a:pt x="812800" y="56860"/>
                    <a:pt x="812800" y="127000"/>
                  </a:cubicBezTo>
                  <a:lnTo>
                    <a:pt x="812800" y="685800"/>
                  </a:lnTo>
                  <a:cubicBezTo>
                    <a:pt x="812800" y="755940"/>
                    <a:pt x="755940" y="812800"/>
                    <a:pt x="685800" y="812800"/>
                  </a:cubicBezTo>
                  <a:lnTo>
                    <a:pt x="127000" y="812800"/>
                  </a:lnTo>
                  <a:cubicBezTo>
                    <a:pt x="56860" y="812800"/>
                    <a:pt x="0" y="755940"/>
                    <a:pt x="0" y="685800"/>
                  </a:cubicBezTo>
                  <a:lnTo>
                    <a:pt x="0" y="127000"/>
                  </a:lnTo>
                  <a:cubicBezTo>
                    <a:pt x="0" y="56860"/>
                    <a:pt x="56860" y="0"/>
                    <a:pt x="127000" y="0"/>
                  </a:cubicBezTo>
                  <a:close/>
                </a:path>
              </a:pathLst>
            </a:custGeom>
            <a:solidFill>
              <a:srgbClr val="87888A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0"/>
                </a:lnSpc>
              </a:pPr>
              <a:r>
                <a:rPr lang="en-US" sz="1000">
                  <a:solidFill>
                    <a:srgbClr val="FFFFFF"/>
                  </a:solidFill>
                  <a:latin typeface="Archivo"/>
                  <a:ea typeface="Archivo"/>
                  <a:cs typeface="Archivo"/>
                  <a:sym typeface="Archivo"/>
                </a:rPr>
                <a:t>Informed</a:t>
              </a:r>
            </a:p>
          </p:txBody>
        </p:sp>
      </p:grpSp>
      <p:sp>
        <p:nvSpPr>
          <p:cNvPr id="15" name="Freeform 15"/>
          <p:cNvSpPr/>
          <p:nvPr/>
        </p:nvSpPr>
        <p:spPr>
          <a:xfrm>
            <a:off x="1028700" y="9572625"/>
            <a:ext cx="1643041" cy="472541"/>
          </a:xfrm>
          <a:custGeom>
            <a:avLst/>
            <a:gdLst/>
            <a:ahLst/>
            <a:cxnLst/>
            <a:rect l="l" t="t" r="r" b="b"/>
            <a:pathLst>
              <a:path w="1643041" h="472541">
                <a:moveTo>
                  <a:pt x="0" y="0"/>
                </a:moveTo>
                <a:lnTo>
                  <a:pt x="1643041" y="0"/>
                </a:lnTo>
                <a:lnTo>
                  <a:pt x="1643041" y="472541"/>
                </a:lnTo>
                <a:lnTo>
                  <a:pt x="0" y="47254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TextBox 16"/>
          <p:cNvSpPr txBox="1"/>
          <p:nvPr/>
        </p:nvSpPr>
        <p:spPr>
          <a:xfrm>
            <a:off x="9760413" y="558562"/>
            <a:ext cx="7498887" cy="1054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800"/>
              </a:lnSpc>
            </a:pP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Lass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uns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festhalten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wer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für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welche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Aufgaben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verantwortlich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ist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wer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rechenschaftspflichtig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ist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wer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konsultiert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wird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und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wer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informiert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000" dirty="0" err="1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werden</a:t>
            </a:r>
            <a:r>
              <a:rPr lang="en-US" sz="2000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 muss.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93331" y="171832"/>
            <a:ext cx="7799901" cy="1408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1999"/>
              </a:lnSpc>
              <a:spcBef>
                <a:spcPct val="0"/>
              </a:spcBef>
            </a:pPr>
            <a:r>
              <a:rPr lang="en-US" sz="8571" dirty="0">
                <a:solidFill>
                  <a:srgbClr val="464A52"/>
                </a:solidFill>
                <a:latin typeface="Archivo"/>
                <a:ea typeface="Archivo"/>
                <a:cs typeface="Archivo"/>
                <a:sym typeface="Archivo"/>
              </a:rPr>
              <a:t>RACI-Matrix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B9C608FD-6766-D2DB-1AD6-044B8B24B05E}"/>
              </a:ext>
            </a:extLst>
          </p:cNvPr>
          <p:cNvSpPr txBox="1"/>
          <p:nvPr/>
        </p:nvSpPr>
        <p:spPr>
          <a:xfrm>
            <a:off x="4221232" y="9716582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de-DE" b="0" i="0" u="sng" dirty="0">
                <a:solidFill>
                  <a:srgbClr val="3E3D4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www.greenlight-consulting.com</a:t>
            </a:r>
            <a:endParaRPr lang="de-DE" dirty="0">
              <a:solidFill>
                <a:srgbClr val="3E3D40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Benutzerdefiniert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Archivo Medium</vt:lpstr>
      <vt:lpstr>Calibri</vt:lpstr>
      <vt:lpstr>Archivo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 Matrix</dc:title>
  <dc:creator>Julia Merk</dc:creator>
  <cp:lastModifiedBy>Rosa Neumann</cp:lastModifiedBy>
  <cp:revision>3</cp:revision>
  <dcterms:created xsi:type="dcterms:W3CDTF">2006-08-16T00:00:00Z</dcterms:created>
  <dcterms:modified xsi:type="dcterms:W3CDTF">2025-09-15T08:42:58Z</dcterms:modified>
  <dc:identifier>DAGtUoVN0ho</dc:identifier>
</cp:coreProperties>
</file>